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0" r:id="rId4"/>
    <p:sldId id="261" r:id="rId5"/>
    <p:sldId id="262" r:id="rId6"/>
    <p:sldId id="257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61"/>
    <p:restoredTop sz="94733"/>
  </p:normalViewPr>
  <p:slideViewPr>
    <p:cSldViewPr snapToGrid="0">
      <p:cViewPr>
        <p:scale>
          <a:sx n="122" d="100"/>
          <a:sy n="122" d="100"/>
        </p:scale>
        <p:origin x="28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939E2D-5DED-E543-B6CA-041922BEA2D2}" type="datetimeFigureOut">
              <a:rPr lang="en-US" smtClean="0"/>
              <a:t>7/15/25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056567-6120-CA45-8E7B-AF78466CC017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642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A4724A-DA8C-532B-5A7B-B2EB34B89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EB21097-3671-34BB-3EEB-EE23F9ED7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5DB6A3-6FA7-68B8-B3CD-A15D9A4CF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B1BD3-4B50-8745-BB8C-35F79C1A9C39}" type="datetime1">
              <a:rPr lang="fr-FR" smtClean="0"/>
              <a:t>15/07/2025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B75A8E7-7C12-000A-2123-39EF962F3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25155E-9E33-F34D-9D35-8C1C0E41E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585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956C5E-1D35-1AE9-2DC3-FC7132804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DE579A5-5203-53FB-E3D2-59C46DBD08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46CC4CE-4417-AE83-3581-45EF4F3CC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310F7-178F-4648-8BF3-10628756C1F1}" type="datetime1">
              <a:rPr lang="fr-FR" smtClean="0"/>
              <a:t>15/07/2025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9EF260B-DEA4-0C35-F458-CD63F46855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1789C8F-AF20-85EF-9757-919DFFFAC0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66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28E3466-6466-C827-FE7A-C6B27EEB39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E47F32D-3287-47B7-2F7B-4DD8AC15AD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77E292-7355-5F50-C3F3-7429CE398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0D751-7C76-454F-A9D2-926A4520B2AE}" type="datetime1">
              <a:rPr lang="fr-FR" smtClean="0"/>
              <a:t>15/07/2025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DEC8078-2C82-7296-6837-2D27C1897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225783-EA4C-5C58-9F46-6D7463AE4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195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41A4821-530D-45B6-5575-B19F61CC8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4220DE8-61B1-3311-4838-D782B7C36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78BCBDD-B5C9-6DC1-A0F1-B833F5404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992EB-6CF6-F846-AAFD-1DFB80D8FBA6}" type="datetime1">
              <a:rPr lang="fr-FR" smtClean="0"/>
              <a:t>15/07/2025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6EB0E08-6B0F-82DA-DA5F-FBD452DCA6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7BBA2E8-C320-D5ED-5E03-E13C91FC0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415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EC508A-FD15-0B6F-DE22-B378A22EAA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387B7A1-8319-74BE-52FC-0B77CE6DD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61A059-1991-C8FD-D6C0-F17F54027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297A81-632D-CE42-859E-96B2788AD010}" type="datetime1">
              <a:rPr lang="fr-FR" smtClean="0"/>
              <a:t>15/07/2025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E8722B2-AAC4-BE12-F6C3-578FF0B6A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569E82E-02E9-5914-11A9-AEC5833A9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0495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B5CE423-9B62-BC10-6A4B-F2EA7F29EB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2DB8715-95B7-931B-00BD-0BBD63DD66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5190A55-E9F6-81C4-FDA2-30DD45FBA5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D63BE97-0ECA-F222-F0A6-E9188FBC1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041889-AF8B-9344-8926-9471CBD58BE6}" type="datetime1">
              <a:rPr lang="fr-FR" smtClean="0"/>
              <a:t>15/07/2025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DDEF7FD-A2FF-0986-11E6-BCCF56EFA3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11D7AEE-0BDF-21A2-5900-9A0133CED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3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A47B9-A855-C3F9-340D-C1BBBE3B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75D3A37-536E-583D-CF44-CB77750F4E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7E23C7F-CEEC-B279-B902-7D3C9960E5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08BE9CA-2830-B34E-CAF9-A80BDD49A4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BB09EA7F-E0CC-4778-3387-F64CFE9B71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9A9577A-29BA-246D-1F5B-4FC06BD45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80B9-DD47-A44C-B009-E0C5EA317A41}" type="datetime1">
              <a:rPr lang="fr-FR" smtClean="0"/>
              <a:t>15/07/2025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A1FFF15-3F26-8483-12DB-F7F29BDB46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B6B698F8-AA58-0874-A84A-5ED179318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690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565166-625C-0C50-FA02-51B1DAD3E5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6E1A99D0-5E1E-F76E-DAD9-EEAD8A3C3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4364E4-D1F3-3546-B680-5A9FC5891FBE}" type="datetime1">
              <a:rPr lang="fr-FR" smtClean="0"/>
              <a:t>15/07/2025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990A1DE-707D-838E-AB3A-F40E29F6A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04CC834-CC58-5110-3A7C-512A27E84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598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3D79D10-690C-9CC7-F13A-590F53D9D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0E9A-7BC0-604F-90EA-4726BE9D1035}" type="datetime1">
              <a:rPr lang="fr-FR" smtClean="0"/>
              <a:t>15/07/2025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50EB87B-73B5-5B36-915E-89A596D15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777892B-0142-B3D6-19F2-BA335019A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309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1EE0C6B-A7D9-83CA-DAB7-6BB24391D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241EC84-3A58-D111-7F74-BB1C49885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B413AB5-E2E6-19C6-3CD8-E44D6231F3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BAAF6D8-7B17-1188-83CA-B905FFA73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27EDC-80B3-5446-A058-D53D26872525}" type="datetime1">
              <a:rPr lang="fr-FR" smtClean="0"/>
              <a:t>15/07/2025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131036A-6D30-A1A6-63DA-E3809A5E3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A1C144D-46C0-6578-6143-BC8F2614D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5611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1544384-A055-BE5B-F331-1B8DFE607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92E6D9BF-3888-22F0-FD53-D007490818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10D2E0C-8A1D-0816-7C86-A65D0F841A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6D8DBB5-AE5D-D0A3-BCC8-6D5771130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B2F3E4-0119-C24A-9F3E-2B8EE150B847}" type="datetime1">
              <a:rPr lang="fr-FR" smtClean="0"/>
              <a:t>15/07/2025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582D844C-3223-9940-1F4F-FAB4D7703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796EC40-7E0E-3BE4-8D3D-6D44C42AD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445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A3838281-D6F5-890A-E805-68A4CF725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17B23ED-B625-7E71-5CE1-34DDF97140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C9CB48B-325B-2517-391A-809A1C8FCF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E5CAD4-F22B-984D-8C46-2BC52AD85484}" type="datetime1">
              <a:rPr lang="fr-FR" smtClean="0"/>
              <a:t>15/07/2025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C5BF529-DA88-3843-67C8-7D8F013126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CCB8A19-F791-C23C-0E0B-B6C2F79683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D80DF58-9383-8441-A91C-774B192D537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443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euille_de_calcul_Microsoft_Excel.xlsx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B6A661-BCD2-5F81-55ED-9F114581B1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6022216-DB52-F800-D60D-0824E9F760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976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079F9D-B914-0B68-0DA0-6753AD2D3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RMSE: target </a:t>
            </a:r>
            <a:r>
              <a:rPr lang="en-US" dirty="0" err="1"/>
              <a:t>UNN_Uà</a:t>
            </a:r>
            <a:r>
              <a:rPr lang="en-US" dirty="0"/>
              <a:t> compared to NORCE</a:t>
            </a:r>
          </a:p>
        </p:txBody>
      </p:sp>
      <p:pic>
        <p:nvPicPr>
          <p:cNvPr id="5" name="Image 4" descr="Une image contenant ligne, Tracé, capture d’écran, texte&#10;&#10;Le contenu généré par l’IA peut être incorrect.">
            <a:extLst>
              <a:ext uri="{FF2B5EF4-FFF2-40B4-BE49-F238E27FC236}">
                <a16:creationId xmlns:a16="http://schemas.microsoft.com/office/drawing/2014/main" id="{04BAE477-7F2B-5F60-4515-6685632BB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38381"/>
            <a:ext cx="7108931" cy="3554466"/>
          </a:xfrm>
          <a:prstGeom prst="rect">
            <a:avLst/>
          </a:prstGeom>
        </p:spPr>
      </p:pic>
      <p:graphicFrame>
        <p:nvGraphicFramePr>
          <p:cNvPr id="8" name="Objet 7">
            <a:extLst>
              <a:ext uri="{FF2B5EF4-FFF2-40B4-BE49-F238E27FC236}">
                <a16:creationId xmlns:a16="http://schemas.microsoft.com/office/drawing/2014/main" id="{D567564B-3314-7353-5377-6ECF7113BD7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2822867"/>
              </p:ext>
            </p:extLst>
          </p:nvPr>
        </p:nvGraphicFramePr>
        <p:xfrm>
          <a:off x="838200" y="5155684"/>
          <a:ext cx="7370137" cy="153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Feuille de calcul" r:id="rId3" imgW="7747000" imgH="1536700" progId="Excel.Sheet.12">
                  <p:embed/>
                </p:oleObj>
              </mc:Choice>
              <mc:Fallback>
                <p:oleObj name="Feuille de calcul" r:id="rId3" imgW="7747000" imgH="15367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38200" y="5155684"/>
                        <a:ext cx="7370137" cy="153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ZoneTexte 8">
            <a:extLst>
              <a:ext uri="{FF2B5EF4-FFF2-40B4-BE49-F238E27FC236}">
                <a16:creationId xmlns:a16="http://schemas.microsoft.com/office/drawing/2014/main" id="{6B5B5B5B-5A86-785B-001C-C2EF9B8667D2}"/>
              </a:ext>
            </a:extLst>
          </p:cNvPr>
          <p:cNvSpPr txBox="1"/>
          <p:nvPr/>
        </p:nvSpPr>
        <p:spPr>
          <a:xfrm>
            <a:off x="9041258" y="2045436"/>
            <a:ext cx="255001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RMSE min: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expAE03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expAE04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expAE05</a:t>
            </a:r>
          </a:p>
          <a:p>
            <a:endParaRPr lang="en-US" dirty="0"/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D634B5FB-D20C-24CB-FD72-BFB266AFF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82275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DC99D3-B273-8CA2-6BDE-ABE41AA74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Diagnostics</a:t>
            </a:r>
          </a:p>
        </p:txBody>
      </p:sp>
      <p:pic>
        <p:nvPicPr>
          <p:cNvPr id="4" name="Image 3" descr="Une image contenant carte, texte&#10;&#10;Le contenu généré par l’IA peut être incorrect.">
            <a:extLst>
              <a:ext uri="{FF2B5EF4-FFF2-40B4-BE49-F238E27FC236}">
                <a16:creationId xmlns:a16="http://schemas.microsoft.com/office/drawing/2014/main" id="{EC78EE0A-5C33-1677-95A4-BE183EAD00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87" y="2072589"/>
            <a:ext cx="3916145" cy="3263454"/>
          </a:xfrm>
          <a:prstGeom prst="rect">
            <a:avLst/>
          </a:prstGeom>
        </p:spPr>
      </p:pic>
      <p:pic>
        <p:nvPicPr>
          <p:cNvPr id="6" name="Image 5" descr="Une image contenant carte&#10;&#10;Le contenu généré par l’IA peut être incorrect.">
            <a:extLst>
              <a:ext uri="{FF2B5EF4-FFF2-40B4-BE49-F238E27FC236}">
                <a16:creationId xmlns:a16="http://schemas.microsoft.com/office/drawing/2014/main" id="{3240E7E0-23C1-5CCC-C867-6E8BD30EC5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4122" y="2072589"/>
            <a:ext cx="3916145" cy="326345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E7DFEFF7-5D6E-1FF2-1690-328EFCEB07E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275855" y="2072589"/>
            <a:ext cx="3916145" cy="3263454"/>
          </a:xfrm>
          <a:prstGeom prst="rect">
            <a:avLst/>
          </a:prstGeom>
        </p:spPr>
      </p:pic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02C4D17-A875-9489-834C-02DC02B8D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1102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texte, diagramme, lign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A6EDE680-7EC0-48DC-F9E5-7E4FB93A72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685800"/>
            <a:ext cx="9678458" cy="5807075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D57934A1-782E-4AA3-F263-D3D7DD1C8C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Ice flux at the grounding line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48232F3-D913-697E-A779-47D49965D27E}"/>
              </a:ext>
            </a:extLst>
          </p:cNvPr>
          <p:cNvSpPr/>
          <p:nvPr/>
        </p:nvSpPr>
        <p:spPr>
          <a:xfrm>
            <a:off x="4889500" y="2895600"/>
            <a:ext cx="2425700" cy="419100"/>
          </a:xfrm>
          <a:prstGeom prst="rect">
            <a:avLst/>
          </a:prstGeom>
          <a:noFill/>
          <a:ln w="57150">
            <a:solidFill>
              <a:srgbClr val="703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0988352-5E71-80D8-F273-719245CF8105}"/>
              </a:ext>
            </a:extLst>
          </p:cNvPr>
          <p:cNvSpPr/>
          <p:nvPr/>
        </p:nvSpPr>
        <p:spPr>
          <a:xfrm>
            <a:off x="1968500" y="4787900"/>
            <a:ext cx="914400" cy="419100"/>
          </a:xfrm>
          <a:prstGeom prst="ellipse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2B20D61B-BAE3-AD0C-DB74-9AD80FD34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561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5D9269-F9A0-7E2A-4268-4147C591C9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RMSE over absolute relative ice flux</a:t>
            </a:r>
          </a:p>
        </p:txBody>
      </p:sp>
      <p:pic>
        <p:nvPicPr>
          <p:cNvPr id="4" name="Image 3" descr="Une image contenant texte, capture d’écran, ligne, diagramme&#10;&#10;Le contenu généré par l’IA peut être incorrect.">
            <a:extLst>
              <a:ext uri="{FF2B5EF4-FFF2-40B4-BE49-F238E27FC236}">
                <a16:creationId xmlns:a16="http://schemas.microsoft.com/office/drawing/2014/main" id="{169FE2B7-792D-71D4-B796-4B257EE62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2100" y="1676400"/>
            <a:ext cx="8636000" cy="5181600"/>
          </a:xfrm>
          <a:prstGeom prst="rect">
            <a:avLst/>
          </a:prstGeom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8F5AF63-49C1-294B-2640-5300CA715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5</a:t>
            </a:fld>
            <a:endParaRPr lang="en-US"/>
          </a:p>
        </p:txBody>
      </p:sp>
      <p:grpSp>
        <p:nvGrpSpPr>
          <p:cNvPr id="6" name="Groupe 5">
            <a:extLst>
              <a:ext uri="{FF2B5EF4-FFF2-40B4-BE49-F238E27FC236}">
                <a16:creationId xmlns:a16="http://schemas.microsoft.com/office/drawing/2014/main" id="{05040782-1D65-A655-AC11-59384CB06DCF}"/>
              </a:ext>
            </a:extLst>
          </p:cNvPr>
          <p:cNvGrpSpPr/>
          <p:nvPr/>
        </p:nvGrpSpPr>
        <p:grpSpPr>
          <a:xfrm>
            <a:off x="7672330" y="1943100"/>
            <a:ext cx="4519670" cy="2453776"/>
            <a:chOff x="5164608" y="1835252"/>
            <a:chExt cx="7252213" cy="3937302"/>
          </a:xfrm>
        </p:grpSpPr>
        <p:grpSp>
          <p:nvGrpSpPr>
            <p:cNvPr id="7" name="Groupe 6">
              <a:extLst>
                <a:ext uri="{FF2B5EF4-FFF2-40B4-BE49-F238E27FC236}">
                  <a16:creationId xmlns:a16="http://schemas.microsoft.com/office/drawing/2014/main" id="{48F2B6CC-F0D4-04C2-1DB9-9C8AB7028CB8}"/>
                </a:ext>
              </a:extLst>
            </p:cNvPr>
            <p:cNvGrpSpPr/>
            <p:nvPr/>
          </p:nvGrpSpPr>
          <p:grpSpPr>
            <a:xfrm>
              <a:off x="8665403" y="2773617"/>
              <a:ext cx="3647574" cy="2126182"/>
              <a:chOff x="4402118" y="1122149"/>
              <a:chExt cx="3957521" cy="2306851"/>
            </a:xfrm>
          </p:grpSpPr>
          <p:pic>
            <p:nvPicPr>
              <p:cNvPr id="14" name="Image 13" descr="Une image contenant texte, Police, capture d’écran, blanc&#10;&#10;Le contenu généré par l’IA peut être incorrect.">
                <a:extLst>
                  <a:ext uri="{FF2B5EF4-FFF2-40B4-BE49-F238E27FC236}">
                    <a16:creationId xmlns:a16="http://schemas.microsoft.com/office/drawing/2014/main" id="{24A2292A-76C6-A092-09E1-3B00F08497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r="52927"/>
              <a:stretch>
                <a:fillRect/>
              </a:stretch>
            </p:blipFill>
            <p:spPr>
              <a:xfrm>
                <a:off x="4496748" y="1122149"/>
                <a:ext cx="3658669" cy="1039673"/>
              </a:xfrm>
              <a:prstGeom prst="rect">
                <a:avLst/>
              </a:prstGeom>
            </p:spPr>
          </p:pic>
          <p:pic>
            <p:nvPicPr>
              <p:cNvPr id="15" name="Image 14" descr="Une image contenant texte, Police, capture d’écran, blanc&#10;&#10;Le contenu généré par l’IA peut être incorrect.">
                <a:extLst>
                  <a:ext uri="{FF2B5EF4-FFF2-40B4-BE49-F238E27FC236}">
                    <a16:creationId xmlns:a16="http://schemas.microsoft.com/office/drawing/2014/main" id="{82C02F29-C83F-B78A-A5C7-00F1E955FF6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rcRect l="49082"/>
              <a:stretch>
                <a:fillRect/>
              </a:stretch>
            </p:blipFill>
            <p:spPr>
              <a:xfrm>
                <a:off x="4402118" y="2389327"/>
                <a:ext cx="3957521" cy="1039673"/>
              </a:xfrm>
              <a:prstGeom prst="rect">
                <a:avLst/>
              </a:prstGeom>
            </p:spPr>
          </p:pic>
        </p:grpSp>
        <p:grpSp>
          <p:nvGrpSpPr>
            <p:cNvPr id="8" name="Groupe 7">
              <a:extLst>
                <a:ext uri="{FF2B5EF4-FFF2-40B4-BE49-F238E27FC236}">
                  <a16:creationId xmlns:a16="http://schemas.microsoft.com/office/drawing/2014/main" id="{C1BE05C3-775C-37F8-AA1D-1ABF1236FB3A}"/>
                </a:ext>
              </a:extLst>
            </p:cNvPr>
            <p:cNvGrpSpPr/>
            <p:nvPr/>
          </p:nvGrpSpPr>
          <p:grpSpPr>
            <a:xfrm>
              <a:off x="5361015" y="1835252"/>
              <a:ext cx="3375377" cy="3594737"/>
              <a:chOff x="5042350" y="1835252"/>
              <a:chExt cx="3375377" cy="3594737"/>
            </a:xfrm>
          </p:grpSpPr>
          <p:pic>
            <p:nvPicPr>
              <p:cNvPr id="10" name="Image 9" descr="Une image contenant diagramme, ligne, texte, carte&#10;&#10;Le contenu généré par l’IA peut être incorrect.">
                <a:extLst>
                  <a:ext uri="{FF2B5EF4-FFF2-40B4-BE49-F238E27FC236}">
                    <a16:creationId xmlns:a16="http://schemas.microsoft.com/office/drawing/2014/main" id="{B47E9DC6-6A40-83CC-6144-56F8F30178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rcRect r="65744"/>
              <a:stretch/>
            </p:blipFill>
            <p:spPr>
              <a:xfrm>
                <a:off x="5042350" y="1835252"/>
                <a:ext cx="3375377" cy="3594737"/>
              </a:xfrm>
              <a:prstGeom prst="rect">
                <a:avLst/>
              </a:prstGeom>
            </p:spPr>
          </p:pic>
          <p:sp>
            <p:nvSpPr>
              <p:cNvPr id="11" name="Ellipse 10">
                <a:extLst>
                  <a:ext uri="{FF2B5EF4-FFF2-40B4-BE49-F238E27FC236}">
                    <a16:creationId xmlns:a16="http://schemas.microsoft.com/office/drawing/2014/main" id="{5F7C058D-D46B-7467-60D4-95FFFC39909F}"/>
                  </a:ext>
                </a:extLst>
              </p:cNvPr>
              <p:cNvSpPr/>
              <p:nvPr/>
            </p:nvSpPr>
            <p:spPr>
              <a:xfrm>
                <a:off x="6776637" y="2316274"/>
                <a:ext cx="506730" cy="457343"/>
              </a:xfrm>
              <a:prstGeom prst="ellipse">
                <a:avLst/>
              </a:prstGeom>
              <a:noFill/>
              <a:ln w="57150"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2" name="Ellipse 11">
                <a:extLst>
                  <a:ext uri="{FF2B5EF4-FFF2-40B4-BE49-F238E27FC236}">
                    <a16:creationId xmlns:a16="http://schemas.microsoft.com/office/drawing/2014/main" id="{3DA2E51B-E6E7-0B72-62CF-880AF4616A4F}"/>
                  </a:ext>
                </a:extLst>
              </p:cNvPr>
              <p:cNvSpPr/>
              <p:nvPr/>
            </p:nvSpPr>
            <p:spPr>
              <a:xfrm>
                <a:off x="5682807" y="3393444"/>
                <a:ext cx="506730" cy="457343"/>
              </a:xfrm>
              <a:prstGeom prst="ellipse">
                <a:avLst/>
              </a:prstGeom>
              <a:noFill/>
              <a:ln w="57150">
                <a:solidFill>
                  <a:schemeClr val="tx2">
                    <a:lumMod val="75000"/>
                    <a:lumOff val="2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2F06EDD9-5297-4789-8A74-9EF839D40B20}"/>
                  </a:ext>
                </a:extLst>
              </p:cNvPr>
              <p:cNvSpPr/>
              <p:nvPr/>
            </p:nvSpPr>
            <p:spPr>
              <a:xfrm>
                <a:off x="6936217" y="3792784"/>
                <a:ext cx="904763" cy="31731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C4C22F02-28F8-3413-F117-2C857DFB242D}"/>
                </a:ext>
              </a:extLst>
            </p:cNvPr>
            <p:cNvSpPr txBox="1"/>
            <p:nvPr/>
          </p:nvSpPr>
          <p:spPr>
            <a:xfrm>
              <a:off x="5164608" y="5495555"/>
              <a:ext cx="72522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i="1" noProof="0" dirty="0"/>
                <a:t>Modified figure from Seroussi 2024, evolution of the relative distance of the grounding line over the time</a:t>
              </a:r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4CAACC3-A614-F9BF-C04F-122DDF4776C8}"/>
              </a:ext>
            </a:extLst>
          </p:cNvPr>
          <p:cNvSpPr/>
          <p:nvPr/>
        </p:nvSpPr>
        <p:spPr>
          <a:xfrm>
            <a:off x="10062860" y="2564780"/>
            <a:ext cx="472812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0D5B466-1176-7757-CC58-612710044D58}"/>
              </a:ext>
            </a:extLst>
          </p:cNvPr>
          <p:cNvSpPr/>
          <p:nvPr/>
        </p:nvSpPr>
        <p:spPr>
          <a:xfrm>
            <a:off x="10062859" y="2795996"/>
            <a:ext cx="628929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B898855-FED8-EBF6-CBA4-139330F9227A}"/>
              </a:ext>
            </a:extLst>
          </p:cNvPr>
          <p:cNvSpPr/>
          <p:nvPr/>
        </p:nvSpPr>
        <p:spPr>
          <a:xfrm>
            <a:off x="11174264" y="2916045"/>
            <a:ext cx="695093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7AA12E0-B969-A98B-D9C6-A1276A312861}"/>
              </a:ext>
            </a:extLst>
          </p:cNvPr>
          <p:cNvSpPr/>
          <p:nvPr/>
        </p:nvSpPr>
        <p:spPr>
          <a:xfrm>
            <a:off x="10062859" y="3290725"/>
            <a:ext cx="508497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747F4CA-0B47-0221-D18E-27A0FC0C04BF}"/>
              </a:ext>
            </a:extLst>
          </p:cNvPr>
          <p:cNvSpPr/>
          <p:nvPr/>
        </p:nvSpPr>
        <p:spPr>
          <a:xfrm>
            <a:off x="10062860" y="3421404"/>
            <a:ext cx="593246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70720DB-9628-58A6-A52A-F556F3EBFF02}"/>
              </a:ext>
            </a:extLst>
          </p:cNvPr>
          <p:cNvSpPr/>
          <p:nvPr/>
        </p:nvSpPr>
        <p:spPr>
          <a:xfrm>
            <a:off x="11237454" y="3416683"/>
            <a:ext cx="730035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04EE815-447A-F616-676E-9BC77DC1D0B4}"/>
              </a:ext>
            </a:extLst>
          </p:cNvPr>
          <p:cNvSpPr/>
          <p:nvPr/>
        </p:nvSpPr>
        <p:spPr>
          <a:xfrm>
            <a:off x="5662496" y="2761819"/>
            <a:ext cx="695093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3830C27-6EF9-2A9E-DEA0-4B25C674DE69}"/>
              </a:ext>
            </a:extLst>
          </p:cNvPr>
          <p:cNvSpPr/>
          <p:nvPr/>
        </p:nvSpPr>
        <p:spPr>
          <a:xfrm>
            <a:off x="5662496" y="3089477"/>
            <a:ext cx="793093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8F7E189-365F-0F86-0AC1-E60109E4B0F2}"/>
              </a:ext>
            </a:extLst>
          </p:cNvPr>
          <p:cNvSpPr/>
          <p:nvPr/>
        </p:nvSpPr>
        <p:spPr>
          <a:xfrm>
            <a:off x="5662496" y="4060763"/>
            <a:ext cx="1501122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1F73926-4967-1F73-3512-E19EA9968DC3}"/>
              </a:ext>
            </a:extLst>
          </p:cNvPr>
          <p:cNvSpPr/>
          <p:nvPr/>
        </p:nvSpPr>
        <p:spPr>
          <a:xfrm>
            <a:off x="5662496" y="4396876"/>
            <a:ext cx="627179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C2FCA5D-5D3D-09F5-393C-EF19D986F24F}"/>
              </a:ext>
            </a:extLst>
          </p:cNvPr>
          <p:cNvSpPr/>
          <p:nvPr/>
        </p:nvSpPr>
        <p:spPr>
          <a:xfrm>
            <a:off x="5662496" y="4723464"/>
            <a:ext cx="731954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23E8344-3FC0-C36E-E287-A74F3E8E59D2}"/>
              </a:ext>
            </a:extLst>
          </p:cNvPr>
          <p:cNvSpPr/>
          <p:nvPr/>
        </p:nvSpPr>
        <p:spPr>
          <a:xfrm>
            <a:off x="5662495" y="5698626"/>
            <a:ext cx="862129" cy="129355"/>
          </a:xfrm>
          <a:prstGeom prst="rect">
            <a:avLst/>
          </a:prstGeom>
          <a:solidFill>
            <a:srgbClr val="807F7F">
              <a:alpha val="25098"/>
            </a:srgb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159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7F144C-8231-E31B-E1BB-3DB6FFF51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BF34F752-5F95-073F-C93A-D80570E48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80DF58-9383-8441-A91C-774B192D537E}" type="slidenum">
              <a:rPr lang="en-US" smtClean="0"/>
              <a:t>6</a:t>
            </a:fld>
            <a:endParaRPr lang="en-US"/>
          </a:p>
        </p:txBody>
      </p:sp>
      <p:pic>
        <p:nvPicPr>
          <p:cNvPr id="15" name="Image 14" descr="Une image contenant carte, texte&#10;&#10;Le contenu généré par l’IA peut être incorrect.">
            <a:extLst>
              <a:ext uri="{FF2B5EF4-FFF2-40B4-BE49-F238E27FC236}">
                <a16:creationId xmlns:a16="http://schemas.microsoft.com/office/drawing/2014/main" id="{46359693-1AC0-689F-F860-9784097FD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201" y="1887177"/>
            <a:ext cx="5363008" cy="4469173"/>
          </a:xfrm>
          <a:prstGeom prst="rect">
            <a:avLst/>
          </a:prstGeom>
        </p:spPr>
      </p:pic>
      <p:pic>
        <p:nvPicPr>
          <p:cNvPr id="17" name="Image 16" descr="Une image contenant texte, carte&#10;&#10;Le contenu généré par l’IA peut être incorrect.">
            <a:extLst>
              <a:ext uri="{FF2B5EF4-FFF2-40B4-BE49-F238E27FC236}">
                <a16:creationId xmlns:a16="http://schemas.microsoft.com/office/drawing/2014/main" id="{8FD6CD43-7299-EA94-F857-D12B75DD7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6990" y="1887177"/>
            <a:ext cx="5363008" cy="446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65294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</TotalTime>
  <Words>51</Words>
  <Application>Microsoft Macintosh PowerPoint</Application>
  <PresentationFormat>Grand écran</PresentationFormat>
  <Paragraphs>14</Paragraphs>
  <Slides>6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Thème Office</vt:lpstr>
      <vt:lpstr>Feuille de calcul Microsoft Excel</vt:lpstr>
      <vt:lpstr>Présentation PowerPoint</vt:lpstr>
      <vt:lpstr>RMSE: target UNN_Uà compared to NORCE</vt:lpstr>
      <vt:lpstr>Diagnostics</vt:lpstr>
      <vt:lpstr>Ice flux at the grounding line</vt:lpstr>
      <vt:lpstr>RMSE over absolute relative ice flux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marine de coatpont</dc:creator>
  <cp:lastModifiedBy>marine de coatpont</cp:lastModifiedBy>
  <cp:revision>16</cp:revision>
  <dcterms:created xsi:type="dcterms:W3CDTF">2025-07-15T09:04:35Z</dcterms:created>
  <dcterms:modified xsi:type="dcterms:W3CDTF">2025-07-15T14:29:33Z</dcterms:modified>
</cp:coreProperties>
</file>

<file path=docProps/thumbnail.jpeg>
</file>